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26"/>
  </p:notesMasterIdLst>
  <p:sldIdLst>
    <p:sldId id="1507" r:id="rId2"/>
    <p:sldId id="1508" r:id="rId3"/>
    <p:sldId id="1527" r:id="rId4"/>
    <p:sldId id="1540" r:id="rId5"/>
    <p:sldId id="1601" r:id="rId6"/>
    <p:sldId id="1608" r:id="rId7"/>
    <p:sldId id="1609" r:id="rId8"/>
    <p:sldId id="1610" r:id="rId9"/>
    <p:sldId id="1612" r:id="rId10"/>
    <p:sldId id="1611" r:id="rId11"/>
    <p:sldId id="1613" r:id="rId12"/>
    <p:sldId id="1615" r:id="rId13"/>
    <p:sldId id="1616" r:id="rId14"/>
    <p:sldId id="1619" r:id="rId15"/>
    <p:sldId id="1617" r:id="rId16"/>
    <p:sldId id="1618" r:id="rId17"/>
    <p:sldId id="1620" r:id="rId18"/>
    <p:sldId id="1621" r:id="rId19"/>
    <p:sldId id="1622" r:id="rId20"/>
    <p:sldId id="1599" r:id="rId21"/>
    <p:sldId id="1623" r:id="rId22"/>
    <p:sldId id="1587" r:id="rId23"/>
    <p:sldId id="1563" r:id="rId24"/>
    <p:sldId id="162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00000"/>
    <a:srgbClr val="020202"/>
    <a:srgbClr val="004620"/>
    <a:srgbClr val="460000"/>
    <a:srgbClr val="240F33"/>
    <a:srgbClr val="000408"/>
    <a:srgbClr val="040200"/>
    <a:srgbClr val="0C0B00"/>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83" autoAdjust="0"/>
    <p:restoredTop sz="89008" autoAdjust="0"/>
  </p:normalViewPr>
  <p:slideViewPr>
    <p:cSldViewPr snapToGrid="0">
      <p:cViewPr varScale="1">
        <p:scale>
          <a:sx n="62" d="100"/>
          <a:sy n="62" d="100"/>
        </p:scale>
        <p:origin x="90" y="53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8/25/2020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778020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516158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092034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667785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353521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536094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4006393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461316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813113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Isa 55:11 So shall My word be that goes forth from My mouth; It shall not return to Me void, But it shall accomplish what I please, And it shall prosper in the thing for which I sent it.</a:t>
            </a:r>
          </a:p>
          <a:p>
            <a:r>
              <a:rPr lang="en-US" kern="1200" dirty="0" smtClean="0"/>
              <a:t>1Ki 19:18/Romans</a:t>
            </a:r>
            <a:r>
              <a:rPr lang="en-US" kern="1200" baseline="0" dirty="0" smtClean="0"/>
              <a:t> 11:4 </a:t>
            </a:r>
            <a:r>
              <a:rPr lang="en-US" kern="1200" dirty="0" smtClean="0"/>
              <a:t>"Yet I have reserved seven thousand in Israel, all whose knees have not bowed to Baal, and every mouth that has not kissed him.“</a:t>
            </a:r>
          </a:p>
          <a:p>
            <a:r>
              <a:rPr lang="en-US" kern="1200" dirty="0" smtClean="0"/>
              <a:t>Nu 11:16 ¶ So the LORD said to Moses: "Gather to Me seventy men of the elders of Israel, whom you know to be the elders of the people and officers over them; bring them to the tabernacle of meeting, that they may stand there with you. 17 "Then I will come down and talk with you there. I will take of the Spirit that is upon you and will put the same upon them; and they shall bear the burden of the people with you, that you may not bear it yourself alone.</a:t>
            </a:r>
          </a:p>
          <a:p>
            <a:endParaRPr lang="en-US" kern="1200" dirty="0" smtClean="0"/>
          </a:p>
          <a:p>
            <a:r>
              <a:rPr lang="en-US" kern="1200" dirty="0" smtClean="0"/>
              <a:t>Ex 4:14 So the anger of the LORD was kindled against Moses, and He said: "Is not Aaron the Levite your brother? I know that he can speak well. And look, he is also coming out to meet you. When he sees you, he will be glad in his heart.</a:t>
            </a:r>
          </a:p>
          <a:p>
            <a:endParaRPr lang="en-US" kern="1200" dirty="0" smtClean="0"/>
          </a:p>
          <a:p>
            <a:r>
              <a:rPr lang="en-US" kern="1200" dirty="0" smtClean="0"/>
              <a:t>Jon 4:11 "And should I not pity Nineveh, that great city, in which are more than one hundred and twenty thousand persons who cannot discern between their right hand and their left-and much livestock?"</a:t>
            </a:r>
            <a:endParaRPr lang="en-US" kern="1200" dirty="0"/>
          </a:p>
        </p:txBody>
      </p:sp>
    </p:spTree>
    <p:extLst>
      <p:ext uri="{BB962C8B-B14F-4D97-AF65-F5344CB8AC3E}">
        <p14:creationId xmlns:p14="http://schemas.microsoft.com/office/powerpoint/2010/main" val="1408228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Lying to brethren – I was sick when really I was hungover, </a:t>
            </a:r>
            <a:r>
              <a:rPr lang="en-US" kern="1200" dirty="0" err="1" smtClean="0"/>
              <a:t>etc</a:t>
            </a:r>
            <a:endParaRPr lang="en-US" kern="1200" dirty="0"/>
          </a:p>
        </p:txBody>
      </p:sp>
    </p:spTree>
    <p:extLst>
      <p:ext uri="{BB962C8B-B14F-4D97-AF65-F5344CB8AC3E}">
        <p14:creationId xmlns:p14="http://schemas.microsoft.com/office/powerpoint/2010/main" val="597577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Lying to brethren – I was sick when really I was hungover, </a:t>
            </a:r>
            <a:r>
              <a:rPr lang="en-US" kern="1200" dirty="0" err="1" smtClean="0"/>
              <a:t>etc</a:t>
            </a:r>
            <a:endParaRPr lang="en-US" kern="1200" dirty="0"/>
          </a:p>
        </p:txBody>
      </p:sp>
    </p:spTree>
    <p:extLst>
      <p:ext uri="{BB962C8B-B14F-4D97-AF65-F5344CB8AC3E}">
        <p14:creationId xmlns:p14="http://schemas.microsoft.com/office/powerpoint/2010/main" val="3979864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extLst>
      <p:ext uri="{BB962C8B-B14F-4D97-AF65-F5344CB8AC3E}">
        <p14:creationId xmlns:p14="http://schemas.microsoft.com/office/powerpoint/2010/main" val="3473022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180688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93620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513820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89676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842011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221327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8/25/2020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 Complaints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Essentially: Every prophet complained!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 one listened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Their efforts were in vain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was not helping them</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was making it too hard on them</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was unjust</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Conclusion: “I wish I was dead”!</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59238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 Complaints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Essentially: Every prophet complained!</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heard their complaints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gently reminded them of His purposes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repeatedly corrected their hearts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 firmly reproved their bad attitudes</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9220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 Complaints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Essentially: Every prophet complained!</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 heard their complaints</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One prophet never complained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Isaiah 50:4-9</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296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Putting on Christ in Baptism</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 – anointed (Prophet, High Priest, King)</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Saints: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(Jesus)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has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made us kings and priests to His God and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Father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Revelation 1:6</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060681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391969"/>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Putting on Christ in Baptism</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 – anointed (Prophet, High Priest, King)</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Saints:</a:t>
            </a:r>
          </a:p>
          <a:p>
            <a:pPr marL="0" indent="0">
              <a:buClr>
                <a:srgbClr val="FFFFCC"/>
              </a:buClr>
              <a:buSzPct val="75000"/>
              <a:buNone/>
            </a:pPr>
            <a:r>
              <a:rPr lang="en-US" sz="4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Blessed </a:t>
            </a:r>
            <a:r>
              <a:rPr lang="en-US" sz="4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and holy is he who has part in the first resurrection. Over such the second death has no power, but they shall be priests of God and of Christ, and shall reign with Him a thousand years</a:t>
            </a:r>
            <a:r>
              <a:rPr lang="en-US" sz="4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Revelation </a:t>
            </a: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20:6 </a:t>
            </a:r>
          </a:p>
        </p:txBody>
      </p:sp>
    </p:spTree>
    <p:extLst>
      <p:ext uri="{BB962C8B-B14F-4D97-AF65-F5344CB8AC3E}">
        <p14:creationId xmlns:p14="http://schemas.microsoft.com/office/powerpoint/2010/main" val="172605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Putting on Christ in Baptism</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 – anointed (Prophet, High Priest, King)</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Saints: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reign with Him </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serve as priests with Him</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We are prophets for Him</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8359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423866"/>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the Prophets of Christ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Speaking the oracles of God</a:t>
            </a:r>
          </a:p>
          <a:p>
            <a:pPr marL="0" indent="0">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If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anyone speaks, let him speak as the oracles of God. If anyone ministers, let him do it as with the ability which God supplies, that in all things God may be glorified through Jesus Christ</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Peter 4:11a </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2000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423866"/>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are the Prophets of Christ</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Delivering the most important prophecy</a:t>
            </a:r>
          </a:p>
          <a:p>
            <a:pPr marL="0" indent="0" algn="just">
              <a:buClr>
                <a:srgbClr val="FFFFCC"/>
              </a:buClr>
              <a:buSzPct val="75000"/>
              <a:buNone/>
            </a:pP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you yourselves know perfectly that the day of the Lord so comes as a thief in the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night…… but </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you, brethren, are not in darkness, so that this Day should overtake you as a thief</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4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Thessalonians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5:2,4 </a:t>
            </a:r>
          </a:p>
        </p:txBody>
      </p:sp>
    </p:spTree>
    <p:extLst>
      <p:ext uri="{BB962C8B-B14F-4D97-AF65-F5344CB8AC3E}">
        <p14:creationId xmlns:p14="http://schemas.microsoft.com/office/powerpoint/2010/main" val="3380243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423866"/>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We share the complaints of the prophets of old</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No one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listens</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efforts appear in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vain</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God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 not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helping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us</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God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 making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it too hard on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us</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God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 not fair</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6864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Today</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423866"/>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God’s responses still bear out today</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No one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listens – Isaiah 55:11</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efforts appear in vain – 1 Kings 19:18 </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God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 not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helping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us – Numbers 11:16-17</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God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 making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it too hard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Exodus 4:14</a:t>
            </a: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God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 not fair – Jonah 4:11</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734943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33592089"/>
              </p:ext>
            </p:extLst>
          </p:nvPr>
        </p:nvGraphicFramePr>
        <p:xfrm>
          <a:off x="4423144" y="-2"/>
          <a:ext cx="7768856" cy="6858002"/>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86485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0"/>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Chris Willis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Ryan Sollars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5016758"/>
          </a:xfrm>
          <a:prstGeom prst="rect">
            <a:avLst/>
          </a:prstGeom>
        </p:spPr>
        <p:txBody>
          <a:bodyPr wrap="square">
            <a:spAutoFit/>
          </a:bodyPr>
          <a:lstStyle/>
          <a:p>
            <a:pPr algn="ctr"/>
            <a:r>
              <a:rPr lang="en-US" sz="4000" b="1" dirty="0">
                <a:ln w="9525">
                  <a:solidFill>
                    <a:schemeClr val="bg1"/>
                  </a:solidFill>
                  <a:prstDash val="solid"/>
                </a:ln>
                <a:effectLst>
                  <a:outerShdw blurRad="12700" dist="38100" dir="2700000" algn="tl" rotWithShape="0">
                    <a:schemeClr val="bg1">
                      <a:lumMod val="50000"/>
                    </a:schemeClr>
                  </a:outerShdw>
                </a:effectLst>
              </a:rPr>
              <a:t>  </a:t>
            </a:r>
            <a:r>
              <a:rPr lang="en-US" sz="4000" b="1" dirty="0" smtClean="0">
                <a:ln w="9525">
                  <a:solidFill>
                    <a:schemeClr val="bg1"/>
                  </a:solidFill>
                  <a:prstDash val="solid"/>
                </a:ln>
                <a:effectLst>
                  <a:outerShdw blurRad="12700" dist="38100" dir="2700000" algn="tl" rotWithShape="0">
                    <a:schemeClr val="bg1">
                      <a:lumMod val="50000"/>
                    </a:schemeClr>
                  </a:outerShdw>
                </a:effectLst>
              </a:rPr>
              <a:t>Psalm </a:t>
            </a:r>
            <a:r>
              <a:rPr lang="en-US" sz="4000" b="1" dirty="0">
                <a:ln w="9525">
                  <a:solidFill>
                    <a:schemeClr val="bg1"/>
                  </a:solidFill>
                  <a:prstDash val="solid"/>
                </a:ln>
                <a:effectLst>
                  <a:outerShdw blurRad="12700" dist="38100" dir="2700000" algn="tl" rotWithShape="0">
                    <a:schemeClr val="bg1">
                      <a:lumMod val="50000"/>
                    </a:schemeClr>
                  </a:outerShdw>
                </a:effectLst>
              </a:rPr>
              <a:t>40:3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4000" b="1" dirty="0" smtClean="0">
                <a:ln w="9525">
                  <a:solidFill>
                    <a:schemeClr val="bg1"/>
                  </a:solidFill>
                  <a:prstDash val="solid"/>
                </a:ln>
                <a:effectLst>
                  <a:outerShdw blurRad="12700" dist="38100" dir="2700000" algn="tl" rotWithShape="0">
                    <a:schemeClr val="bg1">
                      <a:lumMod val="50000"/>
                    </a:schemeClr>
                  </a:outerShdw>
                </a:effectLst>
              </a:rPr>
              <a:t>He </a:t>
            </a:r>
            <a:r>
              <a:rPr lang="en-US" sz="4000" b="1" dirty="0">
                <a:ln w="9525">
                  <a:solidFill>
                    <a:schemeClr val="bg1"/>
                  </a:solidFill>
                  <a:prstDash val="solid"/>
                </a:ln>
                <a:effectLst>
                  <a:outerShdw blurRad="12700" dist="38100" dir="2700000" algn="tl" rotWithShape="0">
                    <a:schemeClr val="bg1">
                      <a:lumMod val="50000"/>
                    </a:schemeClr>
                  </a:outerShdw>
                </a:effectLst>
              </a:rPr>
              <a:t>put a new song in my mouth,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4000" b="1" dirty="0" smtClean="0">
                <a:ln w="9525">
                  <a:solidFill>
                    <a:schemeClr val="bg1"/>
                  </a:solidFill>
                  <a:prstDash val="solid"/>
                </a:ln>
                <a:effectLst>
                  <a:outerShdw blurRad="12700" dist="38100" dir="2700000" algn="tl" rotWithShape="0">
                    <a:schemeClr val="bg1">
                      <a:lumMod val="50000"/>
                    </a:schemeClr>
                  </a:outerShdw>
                </a:effectLst>
              </a:rPr>
              <a:t>A </a:t>
            </a:r>
            <a:r>
              <a:rPr lang="en-US" sz="4000" b="1" dirty="0">
                <a:ln w="9525">
                  <a:solidFill>
                    <a:schemeClr val="bg1"/>
                  </a:solidFill>
                  <a:prstDash val="solid"/>
                </a:ln>
                <a:effectLst>
                  <a:outerShdw blurRad="12700" dist="38100" dir="2700000" algn="tl" rotWithShape="0">
                    <a:schemeClr val="bg1">
                      <a:lumMod val="50000"/>
                    </a:schemeClr>
                  </a:outerShdw>
                </a:effectLst>
              </a:rPr>
              <a:t>song of praise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4000" b="1" dirty="0" smtClean="0">
                <a:ln w="9525">
                  <a:solidFill>
                    <a:schemeClr val="bg1"/>
                  </a:solidFill>
                  <a:prstDash val="solid"/>
                </a:ln>
                <a:effectLst>
                  <a:outerShdw blurRad="12700" dist="38100" dir="2700000" algn="tl" rotWithShape="0">
                    <a:schemeClr val="bg1">
                      <a:lumMod val="50000"/>
                    </a:schemeClr>
                  </a:outerShdw>
                </a:effectLst>
              </a:rPr>
              <a:t>to </a:t>
            </a:r>
            <a:r>
              <a:rPr lang="en-US" sz="4000" b="1" dirty="0">
                <a:ln w="9525">
                  <a:solidFill>
                    <a:schemeClr val="bg1"/>
                  </a:solidFill>
                  <a:prstDash val="solid"/>
                </a:ln>
                <a:effectLst>
                  <a:outerShdw blurRad="12700" dist="38100" dir="2700000" algn="tl" rotWithShape="0">
                    <a:schemeClr val="bg1">
                      <a:lumMod val="50000"/>
                    </a:schemeClr>
                  </a:outerShdw>
                </a:effectLst>
              </a:rPr>
              <a:t>our God;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4000" b="1" dirty="0" smtClean="0">
                <a:ln w="9525">
                  <a:solidFill>
                    <a:schemeClr val="bg1"/>
                  </a:solidFill>
                  <a:prstDash val="solid"/>
                </a:ln>
                <a:effectLst>
                  <a:outerShdw blurRad="12700" dist="38100" dir="2700000" algn="tl" rotWithShape="0">
                    <a:schemeClr val="bg1">
                      <a:lumMod val="50000"/>
                    </a:schemeClr>
                  </a:outerShdw>
                </a:effectLst>
              </a:rPr>
              <a:t>Many </a:t>
            </a:r>
            <a:r>
              <a:rPr lang="en-US" sz="4000" b="1" dirty="0">
                <a:ln w="9525">
                  <a:solidFill>
                    <a:schemeClr val="bg1"/>
                  </a:solidFill>
                  <a:prstDash val="solid"/>
                </a:ln>
                <a:effectLst>
                  <a:outerShdw blurRad="12700" dist="38100" dir="2700000" algn="tl" rotWithShape="0">
                    <a:schemeClr val="bg1">
                      <a:lumMod val="50000"/>
                    </a:schemeClr>
                  </a:outerShdw>
                </a:effectLst>
              </a:rPr>
              <a:t>will see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4000" b="1" dirty="0" smtClean="0">
                <a:ln w="9525">
                  <a:solidFill>
                    <a:schemeClr val="bg1"/>
                  </a:solidFill>
                  <a:prstDash val="solid"/>
                </a:ln>
                <a:effectLst>
                  <a:outerShdw blurRad="12700" dist="38100" dir="2700000" algn="tl" rotWithShape="0">
                    <a:schemeClr val="bg1">
                      <a:lumMod val="50000"/>
                    </a:schemeClr>
                  </a:outerShdw>
                </a:effectLst>
              </a:rPr>
              <a:t>and </a:t>
            </a:r>
            <a:r>
              <a:rPr lang="en-US" sz="4000" b="1" dirty="0">
                <a:ln w="9525">
                  <a:solidFill>
                    <a:schemeClr val="bg1"/>
                  </a:solidFill>
                  <a:prstDash val="solid"/>
                </a:ln>
                <a:effectLst>
                  <a:outerShdw blurRad="12700" dist="38100" dir="2700000" algn="tl" rotWithShape="0">
                    <a:schemeClr val="bg1">
                      <a:lumMod val="50000"/>
                    </a:schemeClr>
                  </a:outerShdw>
                </a:effectLst>
              </a:rPr>
              <a:t>fear </a:t>
            </a:r>
            <a:r>
              <a:rPr lang="en-US" sz="4000" b="1" dirty="0" smtClean="0">
                <a:ln w="9525">
                  <a:solidFill>
                    <a:schemeClr val="bg1"/>
                  </a:solidFill>
                  <a:prstDash val="solid"/>
                </a:ln>
                <a:effectLst>
                  <a:outerShdw blurRad="12700" dist="38100" dir="2700000" algn="tl" rotWithShape="0">
                    <a:schemeClr val="bg1">
                      <a:lumMod val="50000"/>
                    </a:schemeClr>
                  </a:outerShdw>
                </a:effectLst>
              </a:rPr>
              <a:t>and </a:t>
            </a:r>
            <a:r>
              <a:rPr lang="en-US" sz="4000" b="1" dirty="0">
                <a:ln w="9525">
                  <a:solidFill>
                    <a:schemeClr val="bg1"/>
                  </a:solidFill>
                  <a:prstDash val="solid"/>
                </a:ln>
                <a:effectLst>
                  <a:outerShdw blurRad="12700" dist="38100" dir="2700000" algn="tl" rotWithShape="0">
                    <a:schemeClr val="bg1">
                      <a:lumMod val="50000"/>
                    </a:schemeClr>
                  </a:outerShdw>
                </a:effectLst>
              </a:rPr>
              <a:t>will </a:t>
            </a:r>
            <a:endParaRPr lang="en-US" sz="40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4000" b="1" dirty="0" smtClean="0">
                <a:ln w="9525">
                  <a:solidFill>
                    <a:schemeClr val="bg1"/>
                  </a:solidFill>
                  <a:prstDash val="solid"/>
                </a:ln>
                <a:effectLst>
                  <a:outerShdw blurRad="12700" dist="38100" dir="2700000" algn="tl" rotWithShape="0">
                    <a:schemeClr val="bg1">
                      <a:lumMod val="50000"/>
                    </a:schemeClr>
                  </a:outerShdw>
                </a:effectLst>
              </a:rPr>
              <a:t>trust </a:t>
            </a:r>
            <a:r>
              <a:rPr lang="en-US" sz="4000" b="1" dirty="0">
                <a:ln w="9525">
                  <a:solidFill>
                    <a:schemeClr val="bg1"/>
                  </a:solidFill>
                  <a:prstDash val="solid"/>
                </a:ln>
                <a:effectLst>
                  <a:outerShdw blurRad="12700" dist="38100" dir="2700000" algn="tl" rotWithShape="0">
                    <a:schemeClr val="bg1">
                      <a:lumMod val="50000"/>
                    </a:schemeClr>
                  </a:outerShdw>
                </a:effectLst>
              </a:rPr>
              <a:t>in the LORD.</a:t>
            </a:r>
            <a:endParaRPr lang="en-US" sz="40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It is Hard to be a Prophet</a:t>
            </a:r>
            <a:endPar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5362414"/>
          </a:xfrm>
        </p:spPr>
        <p:txBody>
          <a:bodyPr>
            <a:normAutofit/>
          </a:bodyPr>
          <a:lstStyle/>
          <a:p>
            <a:pPr marL="0" indent="0">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suffered much</a:t>
            </a:r>
          </a:p>
          <a:p>
            <a:pPr marL="0" indent="0">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Physical suffering</a:t>
            </a:r>
          </a:p>
          <a:p>
            <a:pPr marL="0" indent="0">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Rejection</a:t>
            </a:r>
          </a:p>
          <a:p>
            <a:pPr marL="0" indent="0">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Burden of the Word of God</a:t>
            </a:r>
          </a:p>
        </p:txBody>
      </p:sp>
    </p:spTree>
    <p:extLst>
      <p:ext uri="{BB962C8B-B14F-4D97-AF65-F5344CB8AC3E}">
        <p14:creationId xmlns:p14="http://schemas.microsoft.com/office/powerpoint/2010/main" val="161351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It is Hard to be a Prophet</a:t>
            </a:r>
            <a:endPar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5362414"/>
          </a:xfrm>
        </p:spPr>
        <p:txBody>
          <a:bodyPr>
            <a:normAutofit/>
          </a:bodyPr>
          <a:lstStyle/>
          <a:p>
            <a:pPr marL="0" indent="0">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suffered much</a:t>
            </a:r>
          </a:p>
          <a:p>
            <a:pPr marL="0" indent="0">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Prophets were blessed </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But you, go your way till the end; for you shall rest, and will arise to your inheritance at the end of the days</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Daniel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12:13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67979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5738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Salvation from Prophesy</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46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Of </a:t>
            </a:r>
            <a:r>
              <a:rPr lang="en-US" sz="46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this salvation the prophets have inquired and searched carefully, who prophesied of the grace that would come to you</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1 Peter 1:10</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9437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Salvation from Prophesy</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278969" y="1687475"/>
            <a:ext cx="11313763" cy="5348755"/>
          </a:xfrm>
        </p:spPr>
        <p:txBody>
          <a:bodyPr>
            <a:normAutofit/>
          </a:bodyPr>
          <a:lstStyle/>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Hear and Believe – Acts 15:7</a:t>
            </a:r>
          </a:p>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 Jesus as Lord – Romans 10:9</a:t>
            </a:r>
          </a:p>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Repentance from sin – Acts 2:38</a:t>
            </a:r>
          </a:p>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Baptism into Christ – Romans 6:3-5</a:t>
            </a:r>
          </a:p>
          <a:p>
            <a:pPr marL="0" indent="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Faithful in life – Revelation 2:10</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3777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59489"/>
            <a:ext cx="12192000" cy="7217704"/>
          </a:xfrm>
        </p:spPr>
        <p:txBody>
          <a:bodyPr>
            <a:normAutofit/>
          </a:bodyPr>
          <a:lstStyle/>
          <a:p>
            <a:pPr marL="0" indent="0" algn="ctr">
              <a:buNone/>
            </a:pPr>
            <a:r>
              <a:rPr lang="en-US" sz="8600" dirty="0" smtClean="0">
                <a:effectLst>
                  <a:glow rad="228600">
                    <a:srgbClr val="000000"/>
                  </a:glow>
                </a:effectLst>
              </a:rPr>
              <a:t>The Complaints </a:t>
            </a:r>
          </a:p>
          <a:p>
            <a:pPr marL="0" indent="0" algn="ctr">
              <a:buNone/>
            </a:pPr>
            <a:r>
              <a:rPr lang="en-US" sz="8600" dirty="0" smtClean="0">
                <a:effectLst>
                  <a:glow rad="228600">
                    <a:srgbClr val="000000"/>
                  </a:glow>
                </a:effectLst>
              </a:rPr>
              <a:t>of Prophets</a:t>
            </a:r>
          </a:p>
          <a:p>
            <a:pPr marL="0" indent="0" algn="ctr">
              <a:buNone/>
            </a:pPr>
            <a:endParaRPr lang="en-US" sz="5200" dirty="0">
              <a:effectLst>
                <a:glow rad="228600">
                  <a:srgbClr val="000000"/>
                </a:glow>
              </a:effectLst>
            </a:endParaRPr>
          </a:p>
          <a:p>
            <a:pPr marL="0" indent="0" algn="ctr">
              <a:buNone/>
            </a:pPr>
            <a:r>
              <a:rPr lang="en-US" sz="4600" dirty="0" smtClean="0">
                <a:effectLst>
                  <a:glow rad="228600">
                    <a:srgbClr val="000000"/>
                  </a:glow>
                </a:effectLst>
              </a:rPr>
              <a:t>James </a:t>
            </a:r>
            <a:r>
              <a:rPr lang="en-US" sz="4600" dirty="0">
                <a:effectLst>
                  <a:glow rad="228600">
                    <a:srgbClr val="000000"/>
                  </a:glow>
                </a:effectLst>
              </a:rPr>
              <a:t>5:10 </a:t>
            </a:r>
          </a:p>
          <a:p>
            <a:pPr marL="0" indent="0" algn="ctr">
              <a:buNone/>
            </a:pPr>
            <a:r>
              <a:rPr lang="en-US" sz="4600" dirty="0" smtClean="0">
                <a:effectLst>
                  <a:glow rad="228600">
                    <a:srgbClr val="000000"/>
                  </a:glow>
                </a:effectLst>
              </a:rPr>
              <a:t>My </a:t>
            </a:r>
            <a:r>
              <a:rPr lang="en-US" sz="4600" dirty="0">
                <a:effectLst>
                  <a:glow rad="228600">
                    <a:srgbClr val="000000"/>
                  </a:glow>
                </a:effectLst>
              </a:rPr>
              <a:t>brethren, take the prophets, </a:t>
            </a:r>
            <a:endParaRPr lang="en-US" sz="4600" dirty="0" smtClean="0">
              <a:effectLst>
                <a:glow rad="228600">
                  <a:srgbClr val="000000"/>
                </a:glow>
              </a:effectLst>
            </a:endParaRPr>
          </a:p>
          <a:p>
            <a:pPr marL="0" indent="0" algn="ctr">
              <a:buNone/>
            </a:pPr>
            <a:r>
              <a:rPr lang="en-US" sz="4600" dirty="0" smtClean="0">
                <a:effectLst>
                  <a:glow rad="228600">
                    <a:srgbClr val="000000"/>
                  </a:glow>
                </a:effectLst>
              </a:rPr>
              <a:t>who </a:t>
            </a:r>
            <a:r>
              <a:rPr lang="en-US" sz="4600" dirty="0">
                <a:effectLst>
                  <a:glow rad="228600">
                    <a:srgbClr val="000000"/>
                  </a:glow>
                </a:effectLst>
              </a:rPr>
              <a:t>spoke in the name of the Lord, </a:t>
            </a:r>
            <a:endParaRPr lang="en-US" sz="4600" dirty="0" smtClean="0">
              <a:effectLst>
                <a:glow rad="228600">
                  <a:srgbClr val="000000"/>
                </a:glow>
              </a:effectLst>
            </a:endParaRPr>
          </a:p>
          <a:p>
            <a:pPr marL="0" indent="0" algn="ctr">
              <a:buNone/>
            </a:pPr>
            <a:r>
              <a:rPr lang="en-US" sz="4600" dirty="0" smtClean="0">
                <a:effectLst>
                  <a:glow rad="228600">
                    <a:srgbClr val="000000"/>
                  </a:glow>
                </a:effectLst>
              </a:rPr>
              <a:t>as </a:t>
            </a:r>
            <a:r>
              <a:rPr lang="en-US" sz="4600" dirty="0">
                <a:effectLst>
                  <a:glow rad="228600">
                    <a:srgbClr val="000000"/>
                  </a:glow>
                </a:effectLst>
              </a:rPr>
              <a:t>an example of suffering and patience.</a:t>
            </a:r>
            <a:endParaRPr lang="en-US" sz="4600" dirty="0" smtClean="0">
              <a:effectLst>
                <a:glow rad="228600">
                  <a:srgbClr val="000000"/>
                </a:glow>
              </a:effectLst>
            </a:endParaRPr>
          </a:p>
        </p:txBody>
      </p:sp>
    </p:spTree>
    <p:extLst>
      <p:ext uri="{BB962C8B-B14F-4D97-AF65-F5344CB8AC3E}">
        <p14:creationId xmlns:p14="http://schemas.microsoft.com/office/powerpoint/2010/main" val="103921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Work of a Prophet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Receiving a “burden” from God</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Warning</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Foretelling</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2798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 Complaints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Moses</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Numbers 11:10-17</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“please kill me here and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a:t>
            </a:r>
            <a:endPar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5033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 Complaints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Moses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Elijah</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Kings 19:3-14</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“he prayed that he might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die”</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37180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 Complaints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4909893"/>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Moses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Elijah</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Jonah</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Jonah 4:1-4</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“please take my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life”</a:t>
            </a:r>
          </a:p>
        </p:txBody>
      </p:sp>
    </p:spTree>
    <p:extLst>
      <p:ext uri="{BB962C8B-B14F-4D97-AF65-F5344CB8AC3E}">
        <p14:creationId xmlns:p14="http://schemas.microsoft.com/office/powerpoint/2010/main" val="251219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 Complaints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Moses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Elijah</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Jonah</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Jeremiah</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Jeremiah 20:14-18</a:t>
            </a:r>
          </a:p>
          <a:p>
            <a:pPr marL="0" indent="0">
              <a:buClr>
                <a:srgbClr val="FFFFCC"/>
              </a:buClr>
              <a:buSzPct val="75000"/>
              <a:buNone/>
            </a:pPr>
            <a:r>
              <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“Let the man be cursed </a:t>
            </a: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who….did not kill 	me from the womb”</a:t>
            </a:r>
          </a:p>
        </p:txBody>
      </p:sp>
    </p:spTree>
    <p:extLst>
      <p:ext uri="{BB962C8B-B14F-4D97-AF65-F5344CB8AC3E}">
        <p14:creationId xmlns:p14="http://schemas.microsoft.com/office/powerpoint/2010/main" val="223126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 Complaints</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5168685"/>
          </a:xfrm>
        </p:spPr>
        <p:txBody>
          <a:bodyPr>
            <a:normAutofit/>
          </a:bodyPr>
          <a:lstStyle/>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Moses</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Elijah</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Jonah</a:t>
            </a: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Jeremiah</a:t>
            </a:r>
          </a:p>
          <a:p>
            <a:pPr marL="0" indent="0">
              <a:buClr>
                <a:srgbClr val="FFFFCC"/>
              </a:buClr>
              <a:buSzPct val="75000"/>
              <a:buNone/>
            </a:pPr>
            <a:endParaRPr lang="en-US" sz="4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4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Others: Habakkuk, David, Isaiah, Ezekiel</a:t>
            </a:r>
          </a:p>
        </p:txBody>
      </p:sp>
    </p:spTree>
    <p:extLst>
      <p:ext uri="{BB962C8B-B14F-4D97-AF65-F5344CB8AC3E}">
        <p14:creationId xmlns:p14="http://schemas.microsoft.com/office/powerpoint/2010/main" val="49827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362649</TotalTime>
  <Words>675</Words>
  <Application>Microsoft Office PowerPoint</Application>
  <PresentationFormat>Widescreen</PresentationFormat>
  <Paragraphs>182</Paragraphs>
  <Slides>24</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Bell MT</vt:lpstr>
      <vt:lpstr>Calibri</vt:lpstr>
      <vt:lpstr>Depth</vt:lpstr>
      <vt:lpstr>Welcome!</vt:lpstr>
      <vt:lpstr>PowerPoint Presentation</vt:lpstr>
      <vt:lpstr>PowerPoint Presentation</vt:lpstr>
      <vt:lpstr>The Work of a Prophet</vt:lpstr>
      <vt:lpstr>Prophet Complaints</vt:lpstr>
      <vt:lpstr>Prophet Complaints</vt:lpstr>
      <vt:lpstr>Prophet Complaints</vt:lpstr>
      <vt:lpstr>Prophet Complaints</vt:lpstr>
      <vt:lpstr>Prophet Complaints</vt:lpstr>
      <vt:lpstr>Prophet Complaints</vt:lpstr>
      <vt:lpstr>Prophet Complaints</vt:lpstr>
      <vt:lpstr>Prophet Complaints</vt:lpstr>
      <vt:lpstr>Prophets Today</vt:lpstr>
      <vt:lpstr>Prophets Today</vt:lpstr>
      <vt:lpstr>Prophets Today</vt:lpstr>
      <vt:lpstr>Prophets Today</vt:lpstr>
      <vt:lpstr>Prophets Today</vt:lpstr>
      <vt:lpstr>Prophets Today</vt:lpstr>
      <vt:lpstr>Prophets Today</vt:lpstr>
      <vt:lpstr>It is Hard to be a Prophet</vt:lpstr>
      <vt:lpstr>It is Hard to be a Prophet</vt:lpstr>
      <vt:lpstr>PowerPoint Presentation</vt:lpstr>
      <vt:lpstr>A Salvation from Prophesy</vt:lpstr>
      <vt:lpstr>A Salvation from Prophesy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1139</cp:revision>
  <dcterms:created xsi:type="dcterms:W3CDTF">2016-12-20T17:11:47Z</dcterms:created>
  <dcterms:modified xsi:type="dcterms:W3CDTF">2020-08-30T14:33:57Z</dcterms:modified>
</cp:coreProperties>
</file>